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153" r:id="rId1"/>
  </p:sldMasterIdLst>
  <p:sldIdLst>
    <p:sldId id="256" r:id="rId2"/>
    <p:sldId id="267" r:id="rId3"/>
    <p:sldId id="268" r:id="rId4"/>
    <p:sldId id="257" r:id="rId5"/>
    <p:sldId id="262" r:id="rId6"/>
    <p:sldId id="269" r:id="rId7"/>
    <p:sldId id="263" r:id="rId8"/>
    <p:sldId id="264" r:id="rId9"/>
    <p:sldId id="265" r:id="rId10"/>
    <p:sldId id="266" r:id="rId11"/>
    <p:sldId id="270" r:id="rId12"/>
    <p:sldId id="258" r:id="rId13"/>
    <p:sldId id="282" r:id="rId14"/>
    <p:sldId id="271" r:id="rId15"/>
    <p:sldId id="273" r:id="rId16"/>
    <p:sldId id="279" r:id="rId17"/>
    <p:sldId id="280" r:id="rId18"/>
    <p:sldId id="281" r:id="rId19"/>
    <p:sldId id="272" r:id="rId20"/>
    <p:sldId id="274" r:id="rId21"/>
    <p:sldId id="276" r:id="rId22"/>
    <p:sldId id="275" r:id="rId23"/>
    <p:sldId id="277" r:id="rId24"/>
    <p:sldId id="278" r:id="rId25"/>
    <p:sldId id="259" r:id="rId26"/>
    <p:sldId id="260" r:id="rId27"/>
    <p:sldId id="261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vide antonini" initials="da" lastIdx="0" clrIdx="0">
    <p:extLst>
      <p:ext uri="{19B8F6BF-5375-455C-9EA6-DF929625EA0E}">
        <p15:presenceInfo xmlns:p15="http://schemas.microsoft.com/office/powerpoint/2012/main" userId="b8468aa46484dfd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75" d="100"/>
          <a:sy n="75" d="100"/>
        </p:scale>
        <p:origin x="54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7753C-DC78-4171-87C7-3BA36F3B288A}" type="datetimeFigureOut">
              <a:rPr lang="it-IT" smtClean="0"/>
              <a:t>23/04/2019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9BBE3-BB0D-4B25-9BF0-BEC62689441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99867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sotto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7753C-DC78-4171-87C7-3BA36F3B288A}" type="datetimeFigureOut">
              <a:rPr lang="it-IT" smtClean="0"/>
              <a:t>23/04/2019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9BBE3-BB0D-4B25-9BF0-BEC62689441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128784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7753C-DC78-4171-87C7-3BA36F3B288A}" type="datetimeFigureOut">
              <a:rPr lang="it-IT" smtClean="0"/>
              <a:t>23/04/2019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9BBE3-BB0D-4B25-9BF0-BEC626894416}" type="slidenum">
              <a:rPr lang="it-IT" smtClean="0"/>
              <a:t>‹N›</a:t>
            </a:fld>
            <a:endParaRPr lang="it-IT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091162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7753C-DC78-4171-87C7-3BA36F3B288A}" type="datetimeFigureOut">
              <a:rPr lang="it-IT" smtClean="0"/>
              <a:t>23/04/2019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9BBE3-BB0D-4B25-9BF0-BEC62689441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707605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 cita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7753C-DC78-4171-87C7-3BA36F3B288A}" type="datetimeFigureOut">
              <a:rPr lang="it-IT" smtClean="0"/>
              <a:t>23/04/2019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9BBE3-BB0D-4B25-9BF0-BEC626894416}" type="slidenum">
              <a:rPr lang="it-IT" smtClean="0"/>
              <a:t>‹N›</a:t>
            </a:fld>
            <a:endParaRPr lang="it-IT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2859743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7753C-DC78-4171-87C7-3BA36F3B288A}" type="datetimeFigureOut">
              <a:rPr lang="it-IT" smtClean="0"/>
              <a:t>23/04/2019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9BBE3-BB0D-4B25-9BF0-BEC62689441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6629436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7753C-DC78-4171-87C7-3BA36F3B288A}" type="datetimeFigureOut">
              <a:rPr lang="it-IT" smtClean="0"/>
              <a:t>23/04/2019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9BBE3-BB0D-4B25-9BF0-BEC62689441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460571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7753C-DC78-4171-87C7-3BA36F3B288A}" type="datetimeFigureOut">
              <a:rPr lang="it-IT" smtClean="0"/>
              <a:t>23/04/2019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9BBE3-BB0D-4B25-9BF0-BEC62689441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847468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7753C-DC78-4171-87C7-3BA36F3B288A}" type="datetimeFigureOut">
              <a:rPr lang="it-IT" smtClean="0"/>
              <a:t>23/04/2019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9BBE3-BB0D-4B25-9BF0-BEC62689441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506907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7753C-DC78-4171-87C7-3BA36F3B288A}" type="datetimeFigureOut">
              <a:rPr lang="it-IT" smtClean="0"/>
              <a:t>23/04/2019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9BBE3-BB0D-4B25-9BF0-BEC62689441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575288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7753C-DC78-4171-87C7-3BA36F3B288A}" type="datetimeFigureOut">
              <a:rPr lang="it-IT" smtClean="0"/>
              <a:t>23/04/2019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9BBE3-BB0D-4B25-9BF0-BEC62689441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622194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7753C-DC78-4171-87C7-3BA36F3B288A}" type="datetimeFigureOut">
              <a:rPr lang="it-IT" smtClean="0"/>
              <a:t>23/04/2019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9BBE3-BB0D-4B25-9BF0-BEC62689441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640455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7753C-DC78-4171-87C7-3BA36F3B288A}" type="datetimeFigureOut">
              <a:rPr lang="it-IT" smtClean="0"/>
              <a:t>23/04/2019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9BBE3-BB0D-4B25-9BF0-BEC62689441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072989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7753C-DC78-4171-87C7-3BA36F3B288A}" type="datetimeFigureOut">
              <a:rPr lang="it-IT" smtClean="0"/>
              <a:t>23/04/2019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9BBE3-BB0D-4B25-9BF0-BEC62689441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928063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7753C-DC78-4171-87C7-3BA36F3B288A}" type="datetimeFigureOut">
              <a:rPr lang="it-IT" smtClean="0"/>
              <a:t>23/04/2019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9BBE3-BB0D-4B25-9BF0-BEC62689441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022012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7753C-DC78-4171-87C7-3BA36F3B288A}" type="datetimeFigureOut">
              <a:rPr lang="it-IT" smtClean="0"/>
              <a:t>23/04/2019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9BBE3-BB0D-4B25-9BF0-BEC62689441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361766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47753C-DC78-4171-87C7-3BA36F3B288A}" type="datetimeFigureOut">
              <a:rPr lang="it-IT" smtClean="0"/>
              <a:t>23/04/2019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5D69BBE3-BB0D-4B25-9BF0-BEC62689441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358467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54" r:id="rId1"/>
    <p:sldLayoutId id="2147484155" r:id="rId2"/>
    <p:sldLayoutId id="2147484156" r:id="rId3"/>
    <p:sldLayoutId id="2147484157" r:id="rId4"/>
    <p:sldLayoutId id="2147484158" r:id="rId5"/>
    <p:sldLayoutId id="2147484159" r:id="rId6"/>
    <p:sldLayoutId id="2147484160" r:id="rId7"/>
    <p:sldLayoutId id="2147484161" r:id="rId8"/>
    <p:sldLayoutId id="2147484162" r:id="rId9"/>
    <p:sldLayoutId id="2147484163" r:id="rId10"/>
    <p:sldLayoutId id="2147484164" r:id="rId11"/>
    <p:sldLayoutId id="2147484165" r:id="rId12"/>
    <p:sldLayoutId id="2147484166" r:id="rId13"/>
    <p:sldLayoutId id="2147484167" r:id="rId14"/>
    <p:sldLayoutId id="2147484168" r:id="rId15"/>
    <p:sldLayoutId id="214748416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el.wikipedia.org/wiki/Arduino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reativecommons.org/licenses/by-sa/3.0/" TargetMode="External"/><Relationship Id="rId5" Type="http://schemas.openxmlformats.org/officeDocument/2006/relationships/hyperlink" Target="https://de.wikipedia.org/wiki/Raspberry_Pi" TargetMode="Externa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ttotitolo 2">
            <a:extLst>
              <a:ext uri="{FF2B5EF4-FFF2-40B4-BE49-F238E27FC236}">
                <a16:creationId xmlns:a16="http://schemas.microsoft.com/office/drawing/2014/main" id="{1934752F-EEE0-43D0-A201-61CA86D548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07597" y="3680268"/>
            <a:ext cx="2576805" cy="1619926"/>
          </a:xfrm>
        </p:spPr>
        <p:txBody>
          <a:bodyPr>
            <a:normAutofit/>
          </a:bodyPr>
          <a:lstStyle/>
          <a:p>
            <a:pPr algn="l"/>
            <a:r>
              <a:rPr lang="it-IT" dirty="0">
                <a:solidFill>
                  <a:schemeClr val="tx1"/>
                </a:solidFill>
                <a:latin typeface="Arial Rounded MT Bold" panose="020F0704030504030204" pitchFamily="34" charset="0"/>
              </a:rPr>
              <a:t>Alfano Emanuele</a:t>
            </a:r>
          </a:p>
          <a:p>
            <a:pPr algn="l"/>
            <a:r>
              <a:rPr lang="it-IT" dirty="0">
                <a:solidFill>
                  <a:schemeClr val="tx1"/>
                </a:solidFill>
                <a:latin typeface="Arial Rounded MT Bold" panose="020F0704030504030204" pitchFamily="34" charset="0"/>
              </a:rPr>
              <a:t>Angeloni Ilaria</a:t>
            </a:r>
          </a:p>
          <a:p>
            <a:pPr algn="l"/>
            <a:r>
              <a:rPr lang="it-IT" dirty="0">
                <a:solidFill>
                  <a:schemeClr val="tx1"/>
                </a:solidFill>
                <a:latin typeface="Arial Rounded MT Bold" panose="020F0704030504030204" pitchFamily="34" charset="0"/>
              </a:rPr>
              <a:t>Antonini Davide</a:t>
            </a:r>
          </a:p>
          <a:p>
            <a:pPr algn="l"/>
            <a:r>
              <a:rPr lang="it-IT" dirty="0">
                <a:solidFill>
                  <a:schemeClr val="tx1"/>
                </a:solidFill>
                <a:latin typeface="Arial Rounded MT Bold" panose="020F0704030504030204" pitchFamily="34" charset="0"/>
              </a:rPr>
              <a:t>Cosentini Alessandro</a:t>
            </a:r>
          </a:p>
          <a:p>
            <a:pPr algn="l"/>
            <a:endParaRPr lang="it-IT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175198D-8639-481F-99C4-B539078C7C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23436" y="1179146"/>
            <a:ext cx="6380480" cy="3002662"/>
          </a:xfrm>
        </p:spPr>
        <p:txBody>
          <a:bodyPr>
            <a:normAutofit/>
          </a:bodyPr>
          <a:lstStyle/>
          <a:p>
            <a:pPr algn="ctr"/>
            <a:r>
              <a:rPr lang="it-IT" sz="44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Controlli Automatici</a:t>
            </a:r>
            <a:br>
              <a:rPr lang="it-IT" sz="4400" dirty="0">
                <a:solidFill>
                  <a:schemeClr val="tx1"/>
                </a:solidFill>
                <a:latin typeface="Arial Rounded MT Bold" panose="020F0704030504030204" pitchFamily="34" charset="0"/>
              </a:rPr>
            </a:br>
            <a:r>
              <a:rPr lang="it-IT" sz="32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A.A. 2018-2019</a:t>
            </a:r>
            <a:br>
              <a:rPr lang="it-IT" sz="4400" dirty="0">
                <a:solidFill>
                  <a:schemeClr val="tx1"/>
                </a:solidFill>
                <a:latin typeface="Arial Rounded MT Bold" panose="020F0704030504030204" pitchFamily="34" charset="0"/>
              </a:rPr>
            </a:br>
            <a:r>
              <a:rPr lang="it-IT" sz="48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Robot Antropomorfo</a:t>
            </a:r>
            <a:br>
              <a:rPr lang="it-IT" sz="4400" dirty="0">
                <a:solidFill>
                  <a:schemeClr val="tx1"/>
                </a:solidFill>
              </a:rPr>
            </a:br>
            <a:endParaRPr lang="it-IT" sz="4400" dirty="0">
              <a:solidFill>
                <a:schemeClr val="tx1"/>
              </a:solidFill>
            </a:endParaRPr>
          </a:p>
        </p:txBody>
      </p:sp>
      <p:sp>
        <p:nvSpPr>
          <p:cNvPr id="8" name="Isosceles Triangle 9">
            <a:extLst>
              <a:ext uri="{FF2B5EF4-FFF2-40B4-BE49-F238E27FC236}">
                <a16:creationId xmlns:a16="http://schemas.microsoft.com/office/drawing/2014/main" id="{AA330523-F25B-4007-B3E5-ABB5637D16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3174" y="1270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BB4B4A2A-6F60-456F-A305-785D390D3AF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08" t="7385" r="11151" b="6147"/>
          <a:stretch/>
        </p:blipFill>
        <p:spPr>
          <a:xfrm>
            <a:off x="717525" y="1179146"/>
            <a:ext cx="3789681" cy="4225973"/>
          </a:xfrm>
          <a:prstGeom prst="rect">
            <a:avLst/>
          </a:prstGeom>
        </p:spPr>
      </p:pic>
      <p:sp>
        <p:nvSpPr>
          <p:cNvPr id="19" name="Sottotitolo 2">
            <a:extLst>
              <a:ext uri="{FF2B5EF4-FFF2-40B4-BE49-F238E27FC236}">
                <a16:creationId xmlns:a16="http://schemas.microsoft.com/office/drawing/2014/main" id="{12C36742-E2D2-42E0-B5BA-CAEA609C28EB}"/>
              </a:ext>
            </a:extLst>
          </p:cNvPr>
          <p:cNvSpPr txBox="1">
            <a:spLocks/>
          </p:cNvSpPr>
          <p:nvPr/>
        </p:nvSpPr>
        <p:spPr>
          <a:xfrm>
            <a:off x="7368877" y="3680268"/>
            <a:ext cx="3450565" cy="23446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l"/>
            <a:r>
              <a:rPr lang="it-IT" sz="18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Del Papa Nicolò</a:t>
            </a:r>
          </a:p>
          <a:p>
            <a:pPr lvl="1" algn="l"/>
            <a:r>
              <a:rPr lang="it-IT" sz="18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Di Vincenzo Fabio</a:t>
            </a:r>
          </a:p>
          <a:p>
            <a:pPr lvl="1" algn="l"/>
            <a:r>
              <a:rPr lang="it-IT" sz="18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Ferrò Francesco</a:t>
            </a:r>
          </a:p>
          <a:p>
            <a:pPr lvl="1" algn="l"/>
            <a:r>
              <a:rPr lang="it-IT" sz="18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Menichelli Alberto</a:t>
            </a:r>
          </a:p>
          <a:p>
            <a:pPr algn="l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1255539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A208334-E96B-4866-8D27-297C50D057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36600"/>
          </a:xfrm>
        </p:spPr>
        <p:txBody>
          <a:bodyPr/>
          <a:lstStyle/>
          <a:p>
            <a:r>
              <a:rPr lang="it-IT" dirty="0"/>
              <a:t>Alimentatore</a:t>
            </a:r>
          </a:p>
        </p:txBody>
      </p:sp>
      <p:pic>
        <p:nvPicPr>
          <p:cNvPr id="1026" name="Picture 2" descr="Alimentatore PC 600W | LC-Power LC600H-12 V2.31, LC600H-12 V2.31 PSU Nero |">
            <a:extLst>
              <a:ext uri="{FF2B5EF4-FFF2-40B4-BE49-F238E27FC236}">
                <a16:creationId xmlns:a16="http://schemas.microsoft.com/office/drawing/2014/main" id="{AE73D149-BB09-43EE-8C18-B6B0E17B72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334" y="1616075"/>
            <a:ext cx="6096000" cy="4362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isultati immagini per atx 24 pin out">
            <a:extLst>
              <a:ext uri="{FF2B5EF4-FFF2-40B4-BE49-F238E27FC236}">
                <a16:creationId xmlns:a16="http://schemas.microsoft.com/office/drawing/2014/main" id="{C48E4991-F914-4746-BBF7-690062F1F3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3249" y="609600"/>
            <a:ext cx="3871997" cy="4362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13205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6A37DCB-6979-43F6-AD28-1BB2E791BC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4593166" cy="673100"/>
          </a:xfrm>
        </p:spPr>
        <p:txBody>
          <a:bodyPr/>
          <a:lstStyle/>
          <a:p>
            <a:r>
              <a:rPr lang="it-IT" dirty="0"/>
              <a:t>Connettore D-Sub50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EF2FF5B5-4257-4F17-9938-F07AAD5CA3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" y="1568185"/>
            <a:ext cx="4866591" cy="2196000"/>
          </a:xfr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EA8836DA-7B7E-45EE-BDD1-0B8F88A3B2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9598" y="1594570"/>
            <a:ext cx="4957393" cy="2196000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91A463CC-A061-4C10-AC94-86A6E79D3E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" y="3790570"/>
            <a:ext cx="4845917" cy="2592000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EC64DA7F-18ED-44BE-92C1-FFF8A38A0D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9598" y="4395842"/>
            <a:ext cx="5137737" cy="13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7792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F16E3BD-E80D-4905-A372-1DE243FDEB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990600"/>
          </a:xfrm>
        </p:spPr>
        <p:txBody>
          <a:bodyPr>
            <a:normAutofit/>
          </a:bodyPr>
          <a:lstStyle/>
          <a:p>
            <a:r>
              <a:rPr lang="it-IT" dirty="0"/>
              <a:t>Software Arduino e </a:t>
            </a:r>
            <a:r>
              <a:rPr lang="it-IT" dirty="0" err="1"/>
              <a:t>Raspberry</a:t>
            </a:r>
            <a:endParaRPr lang="it-IT" dirty="0"/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805C7DBF-F97D-44F9-9A3C-9CF78BC210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048855" y="2003425"/>
            <a:ext cx="4187736" cy="2851150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A0993628-4A4A-41A8-A501-C9720F88B4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422010" y="1600200"/>
            <a:ext cx="3035937" cy="3835400"/>
          </a:xfrm>
          <a:prstGeom prst="rect">
            <a:avLst/>
          </a:prstGeom>
        </p:spPr>
      </p:pic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BE04E890-B646-44F1-9669-09CAF39FEFA2}"/>
              </a:ext>
            </a:extLst>
          </p:cNvPr>
          <p:cNvSpPr txBox="1"/>
          <p:nvPr/>
        </p:nvSpPr>
        <p:spPr>
          <a:xfrm>
            <a:off x="3381752" y="6858000"/>
            <a:ext cx="542849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900">
                <a:hlinkClick r:id="rId5" tooltip="https://de.wikipedia.org/wiki/Raspberry_Pi"/>
              </a:rPr>
              <a:t>Questa foto</a:t>
            </a:r>
            <a:r>
              <a:rPr lang="it-IT" sz="900"/>
              <a:t> di Autore sconosciuto è concesso in licenza da </a:t>
            </a:r>
            <a:r>
              <a:rPr lang="it-IT" sz="900">
                <a:hlinkClick r:id="rId6" tooltip="https://creativecommons.org/licenses/by-sa/3.0/"/>
              </a:rPr>
              <a:t>CC BY-SA</a:t>
            </a:r>
            <a:endParaRPr lang="it-IT" sz="900"/>
          </a:p>
        </p:txBody>
      </p:sp>
    </p:spTree>
    <p:extLst>
      <p:ext uri="{BB962C8B-B14F-4D97-AF65-F5344CB8AC3E}">
        <p14:creationId xmlns:p14="http://schemas.microsoft.com/office/powerpoint/2010/main" val="38375297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F16E3BD-E80D-4905-A372-1DE243FDEB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990600"/>
          </a:xfrm>
        </p:spPr>
        <p:txBody>
          <a:bodyPr>
            <a:normAutofit/>
          </a:bodyPr>
          <a:lstStyle/>
          <a:p>
            <a:r>
              <a:rPr lang="it-IT" dirty="0"/>
              <a:t>Software Arduino e </a:t>
            </a:r>
            <a:r>
              <a:rPr lang="it-IT" dirty="0" err="1"/>
              <a:t>Raspberry</a:t>
            </a:r>
            <a:endParaRPr lang="it-IT" dirty="0"/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8F57D83A-1C53-4D65-B864-3809E70B34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270000"/>
            <a:ext cx="7895166" cy="5439916"/>
          </a:xfrm>
        </p:spPr>
      </p:pic>
    </p:spTree>
    <p:extLst>
      <p:ext uri="{BB962C8B-B14F-4D97-AF65-F5344CB8AC3E}">
        <p14:creationId xmlns:p14="http://schemas.microsoft.com/office/powerpoint/2010/main" val="31328949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13F6B431-DCEF-4883-B5AA-E10C6CEF64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333499"/>
            <a:ext cx="8987366" cy="5360259"/>
          </a:xfrm>
        </p:spPr>
      </p:pic>
      <p:sp>
        <p:nvSpPr>
          <p:cNvPr id="6" name="Titolo 1">
            <a:extLst>
              <a:ext uri="{FF2B5EF4-FFF2-40B4-BE49-F238E27FC236}">
                <a16:creationId xmlns:a16="http://schemas.microsoft.com/office/drawing/2014/main" id="{A07382C2-4D72-4913-AD32-A1B6DB9A82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23900"/>
          </a:xfrm>
        </p:spPr>
        <p:txBody>
          <a:bodyPr/>
          <a:lstStyle/>
          <a:p>
            <a:r>
              <a:rPr lang="it-IT" dirty="0"/>
              <a:t>Software Arduino e </a:t>
            </a:r>
            <a:r>
              <a:rPr lang="it-IT" dirty="0" err="1"/>
              <a:t>Raspberry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7172310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007B95F-47DD-4729-BCE4-3CCFFA4F4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SPI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DAAF171D-E987-4F21-8F12-604461EF37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8634" y="1027833"/>
            <a:ext cx="5723466" cy="5220567"/>
          </a:xfr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10E0143B-2894-464F-BC4F-C3EC096C9966}"/>
              </a:ext>
            </a:extLst>
          </p:cNvPr>
          <p:cNvSpPr txBox="1"/>
          <p:nvPr/>
        </p:nvSpPr>
        <p:spPr>
          <a:xfrm>
            <a:off x="304800" y="1625160"/>
            <a:ext cx="5482166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La SPI è una connessione full duplex sincrona, ovvero i due interlocutori parlano contemporaneamente e con la stessa lunghezza di dati alla velocità imposta dal master (nel nostro caso il </a:t>
            </a:r>
            <a:r>
              <a:rPr lang="it-IT" dirty="0" err="1"/>
              <a:t>raspberry</a:t>
            </a:r>
            <a:r>
              <a:rPr lang="it-IT" dirty="0"/>
              <a:t> </a:t>
            </a:r>
            <a:r>
              <a:rPr lang="it-IT" dirty="0" err="1"/>
              <a:t>pi</a:t>
            </a:r>
            <a:r>
              <a:rPr lang="it-IT" dirty="0"/>
              <a:t>)</a:t>
            </a:r>
          </a:p>
          <a:p>
            <a:r>
              <a:rPr lang="it-IT" dirty="0"/>
              <a:t>Il significato dei pin è: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MISO = Master In Slave Out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MOSI = Master Out Slave 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SCK = Clock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SS = Slave Select</a:t>
            </a:r>
          </a:p>
          <a:p>
            <a:r>
              <a:rPr lang="it-IT" dirty="0"/>
              <a:t>Il dispositivo è in grado di generare interrupt quando viene completata una trasmissione (8 bit)</a:t>
            </a:r>
          </a:p>
          <a:p>
            <a:r>
              <a:rPr lang="it-IT" dirty="0"/>
              <a:t>Il nostro lavoro è consistito nel progettare un protocollo in cui il primo byte indica il tipo di pacchetto che si vuole trasmettere e successivamente vengono inviati dati da ambo le parti</a:t>
            </a:r>
          </a:p>
        </p:txBody>
      </p:sp>
    </p:spTree>
    <p:extLst>
      <p:ext uri="{BB962C8B-B14F-4D97-AF65-F5344CB8AC3E}">
        <p14:creationId xmlns:p14="http://schemas.microsoft.com/office/powerpoint/2010/main" val="16628069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C55E04A-57F3-49B3-99D3-D14FF5FAE3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949266" cy="1320800"/>
          </a:xfrm>
        </p:spPr>
        <p:txBody>
          <a:bodyPr/>
          <a:lstStyle/>
          <a:p>
            <a:r>
              <a:rPr lang="it-IT" dirty="0"/>
              <a:t>Ma come funziona una comunicazione SPI?</a:t>
            </a:r>
          </a:p>
        </p:txBody>
      </p:sp>
      <p:pic>
        <p:nvPicPr>
          <p:cNvPr id="11" name="Segnaposto contenuto 10">
            <a:extLst>
              <a:ext uri="{FF2B5EF4-FFF2-40B4-BE49-F238E27FC236}">
                <a16:creationId xmlns:a16="http://schemas.microsoft.com/office/drawing/2014/main" id="{B6992E3B-1DE0-45E3-9693-538E8CD21F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844" y="1930400"/>
            <a:ext cx="4666456" cy="1866582"/>
          </a:xfr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8E138D34-51F4-4F10-BD07-79FFECC945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4350" y="2011203"/>
            <a:ext cx="5448300" cy="1704975"/>
          </a:xfrm>
          <a:prstGeom prst="rect">
            <a:avLst/>
          </a:prstGeom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61A38113-6D70-41A1-8D22-191D115AF407}"/>
              </a:ext>
            </a:extLst>
          </p:cNvPr>
          <p:cNvSpPr txBox="1"/>
          <p:nvPr/>
        </p:nvSpPr>
        <p:spPr>
          <a:xfrm>
            <a:off x="647700" y="4064000"/>
            <a:ext cx="62357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Qui potete vedere la connessione logica che avviene tra i due dispositivi, i quali ad ogni colpo di clock del master faranno shiftare di 1 bit. Di conseguenza per ogni blocco di dati saranno necessari 8 colpi di clock.</a:t>
            </a:r>
          </a:p>
        </p:txBody>
      </p:sp>
    </p:spTree>
    <p:extLst>
      <p:ext uri="{BB962C8B-B14F-4D97-AF65-F5344CB8AC3E}">
        <p14:creationId xmlns:p14="http://schemas.microsoft.com/office/powerpoint/2010/main" val="36522694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B1CE80F-EF90-47BE-B250-17CE300EA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Ma come funziona una comunicazione SPI?</a:t>
            </a:r>
          </a:p>
        </p:txBody>
      </p:sp>
      <p:pic>
        <p:nvPicPr>
          <p:cNvPr id="12" name="Segnaposto contenuto 11">
            <a:extLst>
              <a:ext uri="{FF2B5EF4-FFF2-40B4-BE49-F238E27FC236}">
                <a16:creationId xmlns:a16="http://schemas.microsoft.com/office/drawing/2014/main" id="{1D54FABD-136F-43B8-A779-88698A33D6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444" y="2226450"/>
            <a:ext cx="8596312" cy="3190913"/>
          </a:xfrm>
        </p:spPr>
      </p:pic>
    </p:spTree>
    <p:extLst>
      <p:ext uri="{BB962C8B-B14F-4D97-AF65-F5344CB8AC3E}">
        <p14:creationId xmlns:p14="http://schemas.microsoft.com/office/powerpoint/2010/main" val="3883456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A8BECC0-EA20-4A09-ACE0-BC8DE1631C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87400"/>
          </a:xfrm>
        </p:spPr>
        <p:txBody>
          <a:bodyPr/>
          <a:lstStyle/>
          <a:p>
            <a:r>
              <a:rPr lang="it-IT" dirty="0"/>
              <a:t>Cosa è stato fatto sulla </a:t>
            </a:r>
            <a:r>
              <a:rPr lang="it-IT" dirty="0" err="1"/>
              <a:t>raspberry</a:t>
            </a:r>
            <a:r>
              <a:rPr lang="it-IT" dirty="0"/>
              <a:t> </a:t>
            </a:r>
            <a:r>
              <a:rPr lang="it-IT" dirty="0" err="1"/>
              <a:t>Pi</a:t>
            </a:r>
            <a:r>
              <a:rPr lang="it-IT" dirty="0"/>
              <a:t>?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F107D9B-F35E-44EF-A6D3-C9E87FB7FF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it-IT" dirty="0"/>
              <a:t>E’ stata utilizzata la libreria di sistema &lt;</a:t>
            </a:r>
            <a:r>
              <a:rPr lang="it-IT" dirty="0" err="1"/>
              <a:t>linux</a:t>
            </a:r>
            <a:r>
              <a:rPr lang="it-IT" dirty="0"/>
              <a:t>/</a:t>
            </a:r>
            <a:r>
              <a:rPr lang="it-IT" dirty="0" err="1"/>
              <a:t>spi</a:t>
            </a:r>
            <a:r>
              <a:rPr lang="it-IT" dirty="0"/>
              <a:t>/</a:t>
            </a:r>
            <a:r>
              <a:rPr lang="it-IT" dirty="0" err="1"/>
              <a:t>spidev.h</a:t>
            </a:r>
            <a:r>
              <a:rPr lang="it-IT" dirty="0"/>
              <a:t>&gt; la quale include una gestione lato kernel della comunicazione della SPI, lasciando a noi solo il compito di impostare velocità di trasmissione, numero dei byte da inviare e </a:t>
            </a:r>
            <a:r>
              <a:rPr lang="it-IT" dirty="0" err="1"/>
              <a:t>allocamento</a:t>
            </a:r>
            <a:r>
              <a:rPr lang="it-IT" dirty="0"/>
              <a:t> della memoria.</a:t>
            </a:r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r>
              <a:rPr lang="it-IT" dirty="0"/>
              <a:t>E’ stata scritta una libreria in </a:t>
            </a:r>
            <a:r>
              <a:rPr lang="it-IT" dirty="0" err="1"/>
              <a:t>c++</a:t>
            </a:r>
            <a:r>
              <a:rPr lang="it-IT" dirty="0"/>
              <a:t> che può essere inclusa in un qualsiasi progetto che utilizza la nostra scheda per governare uno </a:t>
            </a:r>
            <a:r>
              <a:rPr lang="it-IT" dirty="0" err="1"/>
              <a:t>Scorbot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1822178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693BF6E-2F44-419F-87F9-C3169C3C5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Encoder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042F1F5-10DD-4238-BA4A-76188CE4B7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629384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E24C9F0-BEB1-40F7-8BA5-4EE1A9A52C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517" y="80019"/>
            <a:ext cx="5349827" cy="715209"/>
          </a:xfrm>
        </p:spPr>
        <p:txBody>
          <a:bodyPr/>
          <a:lstStyle/>
          <a:p>
            <a:pPr algn="ctr"/>
            <a:r>
              <a:rPr lang="it-IT" dirty="0"/>
              <a:t>Cosa abbiamo fatto: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0B477F73-A545-4A21-BD35-82102A1411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3658" y="437623"/>
            <a:ext cx="4140000" cy="5247809"/>
          </a:xfrm>
        </p:spPr>
      </p:pic>
      <p:sp>
        <p:nvSpPr>
          <p:cNvPr id="9" name="Freccia a destra 8">
            <a:extLst>
              <a:ext uri="{FF2B5EF4-FFF2-40B4-BE49-F238E27FC236}">
                <a16:creationId xmlns:a16="http://schemas.microsoft.com/office/drawing/2014/main" id="{C2C0BD8B-548E-4767-A691-E86683FF842A}"/>
              </a:ext>
            </a:extLst>
          </p:cNvPr>
          <p:cNvSpPr/>
          <p:nvPr/>
        </p:nvSpPr>
        <p:spPr>
          <a:xfrm>
            <a:off x="4472596" y="2242803"/>
            <a:ext cx="1806191" cy="19950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Abbiamo creato:</a:t>
            </a: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CBE972CF-4BED-406A-A733-FE17CABDB4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517" y="968537"/>
            <a:ext cx="4140000" cy="4623002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6382398E-D013-4A6E-B093-E444E30CC974}"/>
              </a:ext>
            </a:extLst>
          </p:cNvPr>
          <p:cNvSpPr txBox="1"/>
          <p:nvPr/>
        </p:nvSpPr>
        <p:spPr>
          <a:xfrm>
            <a:off x="332595" y="5685433"/>
            <a:ext cx="40559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Alimentatore ingombrante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Controllo basico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Lavoro non parallelo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Potenze limitate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7CAB3D95-A371-482D-B62D-A0CAF2D46246}"/>
              </a:ext>
            </a:extLst>
          </p:cNvPr>
          <p:cNvSpPr txBox="1"/>
          <p:nvPr/>
        </p:nvSpPr>
        <p:spPr>
          <a:xfrm>
            <a:off x="6593658" y="5685433"/>
            <a:ext cx="53498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Tutto il sistema quanto vecchio alimentatore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Controllo parallelo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Encoder con precisione assoluta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Salvataggio impostazioni sul driver</a:t>
            </a:r>
          </a:p>
        </p:txBody>
      </p:sp>
    </p:spTree>
    <p:extLst>
      <p:ext uri="{BB962C8B-B14F-4D97-AF65-F5344CB8AC3E}">
        <p14:creationId xmlns:p14="http://schemas.microsoft.com/office/powerpoint/2010/main" val="5184988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03FB23B-C7DD-4059-AF59-F9671576F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Lettura di corrente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D428DF9-1DAD-4E8B-9BD7-DDC2C87CA0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095041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0C585B6-FD4F-4BC3-9A1F-EC4F4D084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Setup permanenti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92AB2A9-6126-43D4-8642-7E2D09E536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058841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DEFC0A4-0C16-4A63-B56B-D38BA21F9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Controllo motori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2B4213B-8E13-4351-B1BC-F0C2869151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034905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8F17CBD-0B45-4F78-B602-7FDD94440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8E24166-109C-468F-AFFE-81A5893A3B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479731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203E8E8-E635-4776-85CB-D0A61EDD57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B81DD0B-57D1-447F-8B89-BF07715196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721405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ECEA7D5-EB6E-4C13-BE07-D8E302B36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pid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913BB7B-276E-44D6-9CD3-6D72F1D307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292309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679ACB8-4BC5-454B-A024-E8563BA77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francesco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7EF5E1C-E2D2-4B58-B1E6-C9A5824793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349732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6DF0490-ACA8-475F-AE3D-AE3E03A5CD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grafica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97753A0-8983-4992-A00A-0DB5B36808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26113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D508CA4-6523-4D93-8AD7-C5E87EC6F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Hardware</a:t>
            </a:r>
          </a:p>
        </p:txBody>
      </p:sp>
      <p:pic>
        <p:nvPicPr>
          <p:cNvPr id="9" name="Segnaposto contenuto 8">
            <a:extLst>
              <a:ext uri="{FF2B5EF4-FFF2-40B4-BE49-F238E27FC236}">
                <a16:creationId xmlns:a16="http://schemas.microsoft.com/office/drawing/2014/main" id="{8103157D-447D-4E62-9A2A-45E1AB937D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249" y="1270000"/>
            <a:ext cx="9245351" cy="5168466"/>
          </a:xfrm>
        </p:spPr>
      </p:pic>
    </p:spTree>
    <p:extLst>
      <p:ext uri="{BB962C8B-B14F-4D97-AF65-F5344CB8AC3E}">
        <p14:creationId xmlns:p14="http://schemas.microsoft.com/office/powerpoint/2010/main" val="13920186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D508CA4-6523-4D93-8AD7-C5E87EC6F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Hardware</a:t>
            </a:r>
          </a:p>
        </p:txBody>
      </p:sp>
      <p:pic>
        <p:nvPicPr>
          <p:cNvPr id="9" name="Segnaposto contenuto 8">
            <a:extLst>
              <a:ext uri="{FF2B5EF4-FFF2-40B4-BE49-F238E27FC236}">
                <a16:creationId xmlns:a16="http://schemas.microsoft.com/office/drawing/2014/main" id="{8103157D-447D-4E62-9A2A-45E1AB937D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249" y="1270000"/>
            <a:ext cx="9245351" cy="5168466"/>
          </a:xfrm>
        </p:spPr>
      </p:pic>
      <p:sp>
        <p:nvSpPr>
          <p:cNvPr id="12" name="Figura a mano libera: forma 11">
            <a:extLst>
              <a:ext uri="{FF2B5EF4-FFF2-40B4-BE49-F238E27FC236}">
                <a16:creationId xmlns:a16="http://schemas.microsoft.com/office/drawing/2014/main" id="{0A1A0386-6867-4268-8D49-7081C09E1D98}"/>
              </a:ext>
            </a:extLst>
          </p:cNvPr>
          <p:cNvSpPr/>
          <p:nvPr/>
        </p:nvSpPr>
        <p:spPr>
          <a:xfrm>
            <a:off x="1468583" y="3020290"/>
            <a:ext cx="3560618" cy="3146071"/>
          </a:xfrm>
          <a:custGeom>
            <a:avLst/>
            <a:gdLst>
              <a:gd name="connsiteX0" fmla="*/ 1094509 w 3629891"/>
              <a:gd name="connsiteY0" fmla="*/ 374073 h 3699164"/>
              <a:gd name="connsiteX1" fmla="*/ 0 w 3629891"/>
              <a:gd name="connsiteY1" fmla="*/ 3588328 h 3699164"/>
              <a:gd name="connsiteX2" fmla="*/ 3408218 w 3629891"/>
              <a:gd name="connsiteY2" fmla="*/ 3699164 h 3699164"/>
              <a:gd name="connsiteX3" fmla="*/ 3629891 w 3629891"/>
              <a:gd name="connsiteY3" fmla="*/ 997528 h 3699164"/>
              <a:gd name="connsiteX4" fmla="*/ 2147455 w 3629891"/>
              <a:gd name="connsiteY4" fmla="*/ 983673 h 3699164"/>
              <a:gd name="connsiteX5" fmla="*/ 2216727 w 3629891"/>
              <a:gd name="connsiteY5" fmla="*/ 0 h 3699164"/>
              <a:gd name="connsiteX6" fmla="*/ 1094509 w 3629891"/>
              <a:gd name="connsiteY6" fmla="*/ 41564 h 3699164"/>
              <a:gd name="connsiteX7" fmla="*/ 1094509 w 3629891"/>
              <a:gd name="connsiteY7" fmla="*/ 374073 h 3699164"/>
              <a:gd name="connsiteX0" fmla="*/ 1052945 w 3629891"/>
              <a:gd name="connsiteY0" fmla="*/ 374073 h 3699164"/>
              <a:gd name="connsiteX1" fmla="*/ 0 w 3629891"/>
              <a:gd name="connsiteY1" fmla="*/ 3588328 h 3699164"/>
              <a:gd name="connsiteX2" fmla="*/ 3408218 w 3629891"/>
              <a:gd name="connsiteY2" fmla="*/ 3699164 h 3699164"/>
              <a:gd name="connsiteX3" fmla="*/ 3629891 w 3629891"/>
              <a:gd name="connsiteY3" fmla="*/ 997528 h 3699164"/>
              <a:gd name="connsiteX4" fmla="*/ 2147455 w 3629891"/>
              <a:gd name="connsiteY4" fmla="*/ 983673 h 3699164"/>
              <a:gd name="connsiteX5" fmla="*/ 2216727 w 3629891"/>
              <a:gd name="connsiteY5" fmla="*/ 0 h 3699164"/>
              <a:gd name="connsiteX6" fmla="*/ 1094509 w 3629891"/>
              <a:gd name="connsiteY6" fmla="*/ 41564 h 3699164"/>
              <a:gd name="connsiteX7" fmla="*/ 1052945 w 3629891"/>
              <a:gd name="connsiteY7" fmla="*/ 374073 h 3699164"/>
              <a:gd name="connsiteX0" fmla="*/ 914400 w 3629891"/>
              <a:gd name="connsiteY0" fmla="*/ 374073 h 3699164"/>
              <a:gd name="connsiteX1" fmla="*/ 0 w 3629891"/>
              <a:gd name="connsiteY1" fmla="*/ 3588328 h 3699164"/>
              <a:gd name="connsiteX2" fmla="*/ 3408218 w 3629891"/>
              <a:gd name="connsiteY2" fmla="*/ 3699164 h 3699164"/>
              <a:gd name="connsiteX3" fmla="*/ 3629891 w 3629891"/>
              <a:gd name="connsiteY3" fmla="*/ 997528 h 3699164"/>
              <a:gd name="connsiteX4" fmla="*/ 2147455 w 3629891"/>
              <a:gd name="connsiteY4" fmla="*/ 983673 h 3699164"/>
              <a:gd name="connsiteX5" fmla="*/ 2216727 w 3629891"/>
              <a:gd name="connsiteY5" fmla="*/ 0 h 3699164"/>
              <a:gd name="connsiteX6" fmla="*/ 1094509 w 3629891"/>
              <a:gd name="connsiteY6" fmla="*/ 41564 h 3699164"/>
              <a:gd name="connsiteX7" fmla="*/ 914400 w 3629891"/>
              <a:gd name="connsiteY7" fmla="*/ 374073 h 3699164"/>
              <a:gd name="connsiteX0" fmla="*/ 914400 w 3629891"/>
              <a:gd name="connsiteY0" fmla="*/ 374073 h 3699164"/>
              <a:gd name="connsiteX1" fmla="*/ 0 w 3629891"/>
              <a:gd name="connsiteY1" fmla="*/ 3588328 h 3699164"/>
              <a:gd name="connsiteX2" fmla="*/ 3408218 w 3629891"/>
              <a:gd name="connsiteY2" fmla="*/ 3699164 h 3699164"/>
              <a:gd name="connsiteX3" fmla="*/ 3629891 w 3629891"/>
              <a:gd name="connsiteY3" fmla="*/ 997528 h 3699164"/>
              <a:gd name="connsiteX4" fmla="*/ 2147455 w 3629891"/>
              <a:gd name="connsiteY4" fmla="*/ 599345 h 3699164"/>
              <a:gd name="connsiteX5" fmla="*/ 2216727 w 3629891"/>
              <a:gd name="connsiteY5" fmla="*/ 0 h 3699164"/>
              <a:gd name="connsiteX6" fmla="*/ 1094509 w 3629891"/>
              <a:gd name="connsiteY6" fmla="*/ 41564 h 3699164"/>
              <a:gd name="connsiteX7" fmla="*/ 914400 w 3629891"/>
              <a:gd name="connsiteY7" fmla="*/ 374073 h 3699164"/>
              <a:gd name="connsiteX0" fmla="*/ 914400 w 3629891"/>
              <a:gd name="connsiteY0" fmla="*/ 374073 h 3699164"/>
              <a:gd name="connsiteX1" fmla="*/ 0 w 3629891"/>
              <a:gd name="connsiteY1" fmla="*/ 3588328 h 3699164"/>
              <a:gd name="connsiteX2" fmla="*/ 3408218 w 3629891"/>
              <a:gd name="connsiteY2" fmla="*/ 3699164 h 3699164"/>
              <a:gd name="connsiteX3" fmla="*/ 3629891 w 3629891"/>
              <a:gd name="connsiteY3" fmla="*/ 597187 h 3699164"/>
              <a:gd name="connsiteX4" fmla="*/ 2147455 w 3629891"/>
              <a:gd name="connsiteY4" fmla="*/ 599345 h 3699164"/>
              <a:gd name="connsiteX5" fmla="*/ 2216727 w 3629891"/>
              <a:gd name="connsiteY5" fmla="*/ 0 h 3699164"/>
              <a:gd name="connsiteX6" fmla="*/ 1094509 w 3629891"/>
              <a:gd name="connsiteY6" fmla="*/ 41564 h 3699164"/>
              <a:gd name="connsiteX7" fmla="*/ 914400 w 3629891"/>
              <a:gd name="connsiteY7" fmla="*/ 374073 h 3699164"/>
              <a:gd name="connsiteX0" fmla="*/ 914400 w 3629891"/>
              <a:gd name="connsiteY0" fmla="*/ 374073 h 3619095"/>
              <a:gd name="connsiteX1" fmla="*/ 0 w 3629891"/>
              <a:gd name="connsiteY1" fmla="*/ 3588328 h 3619095"/>
              <a:gd name="connsiteX2" fmla="*/ 3463636 w 3629891"/>
              <a:gd name="connsiteY2" fmla="*/ 3619095 h 3619095"/>
              <a:gd name="connsiteX3" fmla="*/ 3629891 w 3629891"/>
              <a:gd name="connsiteY3" fmla="*/ 597187 h 3619095"/>
              <a:gd name="connsiteX4" fmla="*/ 2147455 w 3629891"/>
              <a:gd name="connsiteY4" fmla="*/ 599345 h 3619095"/>
              <a:gd name="connsiteX5" fmla="*/ 2216727 w 3629891"/>
              <a:gd name="connsiteY5" fmla="*/ 0 h 3619095"/>
              <a:gd name="connsiteX6" fmla="*/ 1094509 w 3629891"/>
              <a:gd name="connsiteY6" fmla="*/ 41564 h 3619095"/>
              <a:gd name="connsiteX7" fmla="*/ 914400 w 3629891"/>
              <a:gd name="connsiteY7" fmla="*/ 374073 h 3619095"/>
              <a:gd name="connsiteX0" fmla="*/ 914400 w 3629891"/>
              <a:gd name="connsiteY0" fmla="*/ 374073 h 3619095"/>
              <a:gd name="connsiteX1" fmla="*/ 0 w 3629891"/>
              <a:gd name="connsiteY1" fmla="*/ 3588328 h 3619095"/>
              <a:gd name="connsiteX2" fmla="*/ 3463636 w 3629891"/>
              <a:gd name="connsiteY2" fmla="*/ 3619095 h 3619095"/>
              <a:gd name="connsiteX3" fmla="*/ 3629891 w 3629891"/>
              <a:gd name="connsiteY3" fmla="*/ 597187 h 3619095"/>
              <a:gd name="connsiteX4" fmla="*/ 2147455 w 3629891"/>
              <a:gd name="connsiteY4" fmla="*/ 599345 h 3619095"/>
              <a:gd name="connsiteX5" fmla="*/ 2216727 w 3629891"/>
              <a:gd name="connsiteY5" fmla="*/ 0 h 3619095"/>
              <a:gd name="connsiteX6" fmla="*/ 1094509 w 3629891"/>
              <a:gd name="connsiteY6" fmla="*/ 41564 h 3619095"/>
              <a:gd name="connsiteX7" fmla="*/ 914400 w 3629891"/>
              <a:gd name="connsiteY7" fmla="*/ 374073 h 3619095"/>
              <a:gd name="connsiteX0" fmla="*/ 914400 w 3629891"/>
              <a:gd name="connsiteY0" fmla="*/ 374073 h 3619095"/>
              <a:gd name="connsiteX1" fmla="*/ 0 w 3629891"/>
              <a:gd name="connsiteY1" fmla="*/ 3588328 h 3619095"/>
              <a:gd name="connsiteX2" fmla="*/ 3463636 w 3629891"/>
              <a:gd name="connsiteY2" fmla="*/ 3619095 h 3619095"/>
              <a:gd name="connsiteX3" fmla="*/ 3629891 w 3629891"/>
              <a:gd name="connsiteY3" fmla="*/ 597187 h 3619095"/>
              <a:gd name="connsiteX4" fmla="*/ 2147455 w 3629891"/>
              <a:gd name="connsiteY4" fmla="*/ 599345 h 3619095"/>
              <a:gd name="connsiteX5" fmla="*/ 2216727 w 3629891"/>
              <a:gd name="connsiteY5" fmla="*/ 0 h 3619095"/>
              <a:gd name="connsiteX6" fmla="*/ 1094509 w 3629891"/>
              <a:gd name="connsiteY6" fmla="*/ 41564 h 3619095"/>
              <a:gd name="connsiteX7" fmla="*/ 914400 w 3629891"/>
              <a:gd name="connsiteY7" fmla="*/ 374073 h 3619095"/>
              <a:gd name="connsiteX0" fmla="*/ 789709 w 3505200"/>
              <a:gd name="connsiteY0" fmla="*/ 374073 h 3636368"/>
              <a:gd name="connsiteX1" fmla="*/ 0 w 3505200"/>
              <a:gd name="connsiteY1" fmla="*/ 3636368 h 3636368"/>
              <a:gd name="connsiteX2" fmla="*/ 3338945 w 3505200"/>
              <a:gd name="connsiteY2" fmla="*/ 3619095 h 3636368"/>
              <a:gd name="connsiteX3" fmla="*/ 3505200 w 3505200"/>
              <a:gd name="connsiteY3" fmla="*/ 597187 h 3636368"/>
              <a:gd name="connsiteX4" fmla="*/ 2022764 w 3505200"/>
              <a:gd name="connsiteY4" fmla="*/ 599345 h 3636368"/>
              <a:gd name="connsiteX5" fmla="*/ 2092036 w 3505200"/>
              <a:gd name="connsiteY5" fmla="*/ 0 h 3636368"/>
              <a:gd name="connsiteX6" fmla="*/ 969818 w 3505200"/>
              <a:gd name="connsiteY6" fmla="*/ 41564 h 3636368"/>
              <a:gd name="connsiteX7" fmla="*/ 789709 w 3505200"/>
              <a:gd name="connsiteY7" fmla="*/ 374073 h 3636368"/>
              <a:gd name="connsiteX0" fmla="*/ 845127 w 3560618"/>
              <a:gd name="connsiteY0" fmla="*/ 374073 h 3636368"/>
              <a:gd name="connsiteX1" fmla="*/ 0 w 3560618"/>
              <a:gd name="connsiteY1" fmla="*/ 3636368 h 3636368"/>
              <a:gd name="connsiteX2" fmla="*/ 3394363 w 3560618"/>
              <a:gd name="connsiteY2" fmla="*/ 3619095 h 3636368"/>
              <a:gd name="connsiteX3" fmla="*/ 3560618 w 3560618"/>
              <a:gd name="connsiteY3" fmla="*/ 597187 h 3636368"/>
              <a:gd name="connsiteX4" fmla="*/ 2078182 w 3560618"/>
              <a:gd name="connsiteY4" fmla="*/ 599345 h 3636368"/>
              <a:gd name="connsiteX5" fmla="*/ 2147454 w 3560618"/>
              <a:gd name="connsiteY5" fmla="*/ 0 h 3636368"/>
              <a:gd name="connsiteX6" fmla="*/ 1025236 w 3560618"/>
              <a:gd name="connsiteY6" fmla="*/ 41564 h 3636368"/>
              <a:gd name="connsiteX7" fmla="*/ 845127 w 3560618"/>
              <a:gd name="connsiteY7" fmla="*/ 374073 h 3636368"/>
              <a:gd name="connsiteX0" fmla="*/ 845127 w 3560618"/>
              <a:gd name="connsiteY0" fmla="*/ 374073 h 3636368"/>
              <a:gd name="connsiteX1" fmla="*/ 0 w 3560618"/>
              <a:gd name="connsiteY1" fmla="*/ 3636368 h 3636368"/>
              <a:gd name="connsiteX2" fmla="*/ 3394363 w 3560618"/>
              <a:gd name="connsiteY2" fmla="*/ 3619095 h 3636368"/>
              <a:gd name="connsiteX3" fmla="*/ 3560618 w 3560618"/>
              <a:gd name="connsiteY3" fmla="*/ 597187 h 3636368"/>
              <a:gd name="connsiteX4" fmla="*/ 2078182 w 3560618"/>
              <a:gd name="connsiteY4" fmla="*/ 599345 h 3636368"/>
              <a:gd name="connsiteX5" fmla="*/ 2147454 w 3560618"/>
              <a:gd name="connsiteY5" fmla="*/ 0 h 3636368"/>
              <a:gd name="connsiteX6" fmla="*/ 1025236 w 3560618"/>
              <a:gd name="connsiteY6" fmla="*/ 41564 h 3636368"/>
              <a:gd name="connsiteX7" fmla="*/ 845127 w 3560618"/>
              <a:gd name="connsiteY7" fmla="*/ 374073 h 3636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60618" h="3636368">
                <a:moveTo>
                  <a:pt x="845127" y="374073"/>
                </a:moveTo>
                <a:lnTo>
                  <a:pt x="0" y="3636368"/>
                </a:lnTo>
                <a:lnTo>
                  <a:pt x="3394363" y="3619095"/>
                </a:lnTo>
                <a:lnTo>
                  <a:pt x="3560618" y="597187"/>
                </a:lnTo>
                <a:lnTo>
                  <a:pt x="2078182" y="599345"/>
                </a:lnTo>
                <a:lnTo>
                  <a:pt x="2147454" y="0"/>
                </a:lnTo>
                <a:lnTo>
                  <a:pt x="1025236" y="41564"/>
                </a:lnTo>
                <a:lnTo>
                  <a:pt x="845127" y="374073"/>
                </a:lnTo>
                <a:close/>
              </a:path>
            </a:pathLst>
          </a:custGeom>
          <a:noFill/>
          <a:ln w="76200" cap="flat" cmpd="sng" algn="ctr">
            <a:solidFill>
              <a:schemeClr val="accent5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4" name="Figura a mano libera: forma 13">
            <a:extLst>
              <a:ext uri="{FF2B5EF4-FFF2-40B4-BE49-F238E27FC236}">
                <a16:creationId xmlns:a16="http://schemas.microsoft.com/office/drawing/2014/main" id="{361CB1DA-F083-427B-84E7-8BDF697307D8}"/>
              </a:ext>
            </a:extLst>
          </p:cNvPr>
          <p:cNvSpPr/>
          <p:nvPr/>
        </p:nvSpPr>
        <p:spPr>
          <a:xfrm>
            <a:off x="5403273" y="3560618"/>
            <a:ext cx="1468582" cy="2729346"/>
          </a:xfrm>
          <a:custGeom>
            <a:avLst/>
            <a:gdLst>
              <a:gd name="connsiteX0" fmla="*/ 138545 w 1468582"/>
              <a:gd name="connsiteY0" fmla="*/ 221673 h 2729346"/>
              <a:gd name="connsiteX1" fmla="*/ 0 w 1468582"/>
              <a:gd name="connsiteY1" fmla="*/ 2729346 h 2729346"/>
              <a:gd name="connsiteX2" fmla="*/ 1468582 w 1468582"/>
              <a:gd name="connsiteY2" fmla="*/ 2729346 h 2729346"/>
              <a:gd name="connsiteX3" fmla="*/ 1274618 w 1468582"/>
              <a:gd name="connsiteY3" fmla="*/ 0 h 2729346"/>
              <a:gd name="connsiteX4" fmla="*/ 166254 w 1468582"/>
              <a:gd name="connsiteY4" fmla="*/ 55418 h 2729346"/>
              <a:gd name="connsiteX5" fmla="*/ 138545 w 1468582"/>
              <a:gd name="connsiteY5" fmla="*/ 221673 h 2729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68582" h="2729346">
                <a:moveTo>
                  <a:pt x="138545" y="221673"/>
                </a:moveTo>
                <a:lnTo>
                  <a:pt x="0" y="2729346"/>
                </a:lnTo>
                <a:lnTo>
                  <a:pt x="1468582" y="2729346"/>
                </a:lnTo>
                <a:lnTo>
                  <a:pt x="1274618" y="0"/>
                </a:lnTo>
                <a:lnTo>
                  <a:pt x="166254" y="55418"/>
                </a:lnTo>
                <a:lnTo>
                  <a:pt x="138545" y="221673"/>
                </a:lnTo>
                <a:close/>
              </a:path>
            </a:pathLst>
          </a:custGeom>
          <a:noFill/>
          <a:ln w="762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Figura a mano libera: forma 14">
            <a:extLst>
              <a:ext uri="{FF2B5EF4-FFF2-40B4-BE49-F238E27FC236}">
                <a16:creationId xmlns:a16="http://schemas.microsoft.com/office/drawing/2014/main" id="{81E51436-A350-4048-BCAE-EEDAB7C60179}"/>
              </a:ext>
            </a:extLst>
          </p:cNvPr>
          <p:cNvSpPr/>
          <p:nvPr/>
        </p:nvSpPr>
        <p:spPr>
          <a:xfrm>
            <a:off x="6622473" y="1981200"/>
            <a:ext cx="3893127" cy="4350327"/>
          </a:xfrm>
          <a:custGeom>
            <a:avLst/>
            <a:gdLst>
              <a:gd name="connsiteX0" fmla="*/ 0 w 3893127"/>
              <a:gd name="connsiteY0" fmla="*/ 96982 h 4350327"/>
              <a:gd name="connsiteX1" fmla="*/ 332509 w 3893127"/>
              <a:gd name="connsiteY1" fmla="*/ 4253345 h 4350327"/>
              <a:gd name="connsiteX2" fmla="*/ 3740727 w 3893127"/>
              <a:gd name="connsiteY2" fmla="*/ 4350327 h 4350327"/>
              <a:gd name="connsiteX3" fmla="*/ 3893127 w 3893127"/>
              <a:gd name="connsiteY3" fmla="*/ 3962400 h 4350327"/>
              <a:gd name="connsiteX4" fmla="*/ 3117272 w 3893127"/>
              <a:gd name="connsiteY4" fmla="*/ 1385455 h 4350327"/>
              <a:gd name="connsiteX5" fmla="*/ 2563091 w 3893127"/>
              <a:gd name="connsiteY5" fmla="*/ 1413164 h 4350327"/>
              <a:gd name="connsiteX6" fmla="*/ 2230582 w 3893127"/>
              <a:gd name="connsiteY6" fmla="*/ 96982 h 4350327"/>
              <a:gd name="connsiteX7" fmla="*/ 69272 w 3893127"/>
              <a:gd name="connsiteY7" fmla="*/ 0 h 4350327"/>
              <a:gd name="connsiteX8" fmla="*/ 0 w 3893127"/>
              <a:gd name="connsiteY8" fmla="*/ 96982 h 4350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93127" h="4350327">
                <a:moveTo>
                  <a:pt x="0" y="96982"/>
                </a:moveTo>
                <a:lnTo>
                  <a:pt x="332509" y="4253345"/>
                </a:lnTo>
                <a:lnTo>
                  <a:pt x="3740727" y="4350327"/>
                </a:lnTo>
                <a:lnTo>
                  <a:pt x="3893127" y="3962400"/>
                </a:lnTo>
                <a:lnTo>
                  <a:pt x="3117272" y="1385455"/>
                </a:lnTo>
                <a:lnTo>
                  <a:pt x="2563091" y="1413164"/>
                </a:lnTo>
                <a:lnTo>
                  <a:pt x="2230582" y="96982"/>
                </a:lnTo>
                <a:lnTo>
                  <a:pt x="69272" y="0"/>
                </a:lnTo>
                <a:lnTo>
                  <a:pt x="0" y="96982"/>
                </a:lnTo>
                <a:close/>
              </a:path>
            </a:pathLst>
          </a:custGeom>
          <a:noFill/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Ovale 15">
            <a:extLst>
              <a:ext uri="{FF2B5EF4-FFF2-40B4-BE49-F238E27FC236}">
                <a16:creationId xmlns:a16="http://schemas.microsoft.com/office/drawing/2014/main" id="{9DF0419C-294B-4DA5-BC13-949E63F8D8B1}"/>
              </a:ext>
            </a:extLst>
          </p:cNvPr>
          <p:cNvSpPr/>
          <p:nvPr/>
        </p:nvSpPr>
        <p:spPr>
          <a:xfrm>
            <a:off x="8996911" y="2729345"/>
            <a:ext cx="748145" cy="699655"/>
          </a:xfrm>
          <a:prstGeom prst="ellipse">
            <a:avLst/>
          </a:prstGeom>
          <a:noFill/>
          <a:ln w="7620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07DAFCFB-8E88-47D1-8EB7-BC9C1DCF3305}"/>
              </a:ext>
            </a:extLst>
          </p:cNvPr>
          <p:cNvSpPr/>
          <p:nvPr/>
        </p:nvSpPr>
        <p:spPr>
          <a:xfrm>
            <a:off x="3895012" y="2590800"/>
            <a:ext cx="2660073" cy="82131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Figura a mano libera: forma 20">
            <a:extLst>
              <a:ext uri="{FF2B5EF4-FFF2-40B4-BE49-F238E27FC236}">
                <a16:creationId xmlns:a16="http://schemas.microsoft.com/office/drawing/2014/main" id="{95D864A7-9067-4978-80E1-B560A8446A0D}"/>
              </a:ext>
            </a:extLst>
          </p:cNvPr>
          <p:cNvSpPr/>
          <p:nvPr/>
        </p:nvSpPr>
        <p:spPr>
          <a:xfrm>
            <a:off x="1787236" y="1302327"/>
            <a:ext cx="1759528" cy="1939637"/>
          </a:xfrm>
          <a:custGeom>
            <a:avLst/>
            <a:gdLst>
              <a:gd name="connsiteX0" fmla="*/ 0 w 1759528"/>
              <a:gd name="connsiteY0" fmla="*/ 69273 h 1939637"/>
              <a:gd name="connsiteX1" fmla="*/ 318655 w 1759528"/>
              <a:gd name="connsiteY1" fmla="*/ 1579418 h 1939637"/>
              <a:gd name="connsiteX2" fmla="*/ 1136073 w 1759528"/>
              <a:gd name="connsiteY2" fmla="*/ 1537855 h 1939637"/>
              <a:gd name="connsiteX3" fmla="*/ 1163782 w 1759528"/>
              <a:gd name="connsiteY3" fmla="*/ 1884218 h 1939637"/>
              <a:gd name="connsiteX4" fmla="*/ 1759528 w 1759528"/>
              <a:gd name="connsiteY4" fmla="*/ 1939637 h 1939637"/>
              <a:gd name="connsiteX5" fmla="*/ 1759528 w 1759528"/>
              <a:gd name="connsiteY5" fmla="*/ 1330037 h 1939637"/>
              <a:gd name="connsiteX6" fmla="*/ 1219200 w 1759528"/>
              <a:gd name="connsiteY6" fmla="*/ 1288473 h 1939637"/>
              <a:gd name="connsiteX7" fmla="*/ 1149928 w 1759528"/>
              <a:gd name="connsiteY7" fmla="*/ 0 h 1939637"/>
              <a:gd name="connsiteX8" fmla="*/ 41564 w 1759528"/>
              <a:gd name="connsiteY8" fmla="*/ 27709 h 1939637"/>
              <a:gd name="connsiteX9" fmla="*/ 0 w 1759528"/>
              <a:gd name="connsiteY9" fmla="*/ 69273 h 1939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59528" h="1939637">
                <a:moveTo>
                  <a:pt x="0" y="69273"/>
                </a:moveTo>
                <a:lnTo>
                  <a:pt x="318655" y="1579418"/>
                </a:lnTo>
                <a:lnTo>
                  <a:pt x="1136073" y="1537855"/>
                </a:lnTo>
                <a:lnTo>
                  <a:pt x="1163782" y="1884218"/>
                </a:lnTo>
                <a:lnTo>
                  <a:pt x="1759528" y="1939637"/>
                </a:lnTo>
                <a:lnTo>
                  <a:pt x="1759528" y="1330037"/>
                </a:lnTo>
                <a:lnTo>
                  <a:pt x="1219200" y="1288473"/>
                </a:lnTo>
                <a:lnTo>
                  <a:pt x="1149928" y="0"/>
                </a:lnTo>
                <a:lnTo>
                  <a:pt x="41564" y="27709"/>
                </a:lnTo>
                <a:lnTo>
                  <a:pt x="0" y="69273"/>
                </a:lnTo>
                <a:close/>
              </a:path>
            </a:pathLst>
          </a:cu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Rettangolo 21">
            <a:extLst>
              <a:ext uri="{FF2B5EF4-FFF2-40B4-BE49-F238E27FC236}">
                <a16:creationId xmlns:a16="http://schemas.microsoft.com/office/drawing/2014/main" id="{FBACC7BB-C1D8-44BE-9FD1-54BFFAB6E587}"/>
              </a:ext>
            </a:extLst>
          </p:cNvPr>
          <p:cNvSpPr/>
          <p:nvPr/>
        </p:nvSpPr>
        <p:spPr>
          <a:xfrm>
            <a:off x="3172690" y="1025236"/>
            <a:ext cx="1759527" cy="692728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Interruttore generale PWR</a:t>
            </a:r>
            <a:r>
              <a:rPr lang="it-IT" dirty="0"/>
              <a:t> </a:t>
            </a:r>
          </a:p>
        </p:txBody>
      </p:sp>
      <p:sp>
        <p:nvSpPr>
          <p:cNvPr id="23" name="Rettangolo 22">
            <a:extLst>
              <a:ext uri="{FF2B5EF4-FFF2-40B4-BE49-F238E27FC236}">
                <a16:creationId xmlns:a16="http://schemas.microsoft.com/office/drawing/2014/main" id="{BBA1B8DA-BD6D-4C7B-B19D-6EF93255C6D0}"/>
              </a:ext>
            </a:extLst>
          </p:cNvPr>
          <p:cNvSpPr/>
          <p:nvPr/>
        </p:nvSpPr>
        <p:spPr>
          <a:xfrm>
            <a:off x="4566488" y="1801090"/>
            <a:ext cx="1759527" cy="692728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Connettore </a:t>
            </a:r>
            <a:r>
              <a:rPr lang="it-IT" dirty="0" err="1">
                <a:solidFill>
                  <a:schemeClr val="tx1"/>
                </a:solidFill>
              </a:rPr>
              <a:t>Scorbot</a:t>
            </a:r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24" name="Rettangolo 23">
            <a:extLst>
              <a:ext uri="{FF2B5EF4-FFF2-40B4-BE49-F238E27FC236}">
                <a16:creationId xmlns:a16="http://schemas.microsoft.com/office/drawing/2014/main" id="{14625974-8436-42A9-8290-152BFD064070}"/>
              </a:ext>
            </a:extLst>
          </p:cNvPr>
          <p:cNvSpPr/>
          <p:nvPr/>
        </p:nvSpPr>
        <p:spPr>
          <a:xfrm>
            <a:off x="9784066" y="2036617"/>
            <a:ext cx="1759527" cy="692728"/>
          </a:xfrm>
          <a:prstGeom prst="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Regolazione offset correnti</a:t>
            </a:r>
          </a:p>
        </p:txBody>
      </p:sp>
      <p:sp>
        <p:nvSpPr>
          <p:cNvPr id="25" name="Rettangolo 24">
            <a:extLst>
              <a:ext uri="{FF2B5EF4-FFF2-40B4-BE49-F238E27FC236}">
                <a16:creationId xmlns:a16="http://schemas.microsoft.com/office/drawing/2014/main" id="{34B5E622-F14F-48B5-8238-EF40733602BE}"/>
              </a:ext>
            </a:extLst>
          </p:cNvPr>
          <p:cNvSpPr/>
          <p:nvPr/>
        </p:nvSpPr>
        <p:spPr>
          <a:xfrm>
            <a:off x="6782941" y="789709"/>
            <a:ext cx="2056259" cy="1042989"/>
          </a:xfrm>
          <a:prstGeom prst="rect">
            <a:avLst/>
          </a:prstGeom>
          <a:solidFill>
            <a:schemeClr val="bg1"/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Arduino mega</a:t>
            </a:r>
          </a:p>
          <a:p>
            <a:pPr algn="ctr"/>
            <a:r>
              <a:rPr lang="it-IT" dirty="0">
                <a:solidFill>
                  <a:schemeClr val="tx1"/>
                </a:solidFill>
              </a:rPr>
              <a:t> + </a:t>
            </a:r>
          </a:p>
          <a:p>
            <a:pPr algn="ctr"/>
            <a:r>
              <a:rPr lang="it-IT" dirty="0">
                <a:solidFill>
                  <a:schemeClr val="tx1"/>
                </a:solidFill>
              </a:rPr>
              <a:t>Connettore </a:t>
            </a:r>
            <a:r>
              <a:rPr lang="it-IT" dirty="0" err="1">
                <a:solidFill>
                  <a:schemeClr val="tx1"/>
                </a:solidFill>
              </a:rPr>
              <a:t>Rasp</a:t>
            </a:r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26" name="Rettangolo 25">
            <a:extLst>
              <a:ext uri="{FF2B5EF4-FFF2-40B4-BE49-F238E27FC236}">
                <a16:creationId xmlns:a16="http://schemas.microsoft.com/office/drawing/2014/main" id="{D73F42ED-D5DE-4FEB-90AD-5F3788F20A31}"/>
              </a:ext>
            </a:extLst>
          </p:cNvPr>
          <p:cNvSpPr/>
          <p:nvPr/>
        </p:nvSpPr>
        <p:spPr>
          <a:xfrm>
            <a:off x="5257800" y="6092102"/>
            <a:ext cx="1759527" cy="692728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Alimentatore</a:t>
            </a:r>
          </a:p>
        </p:txBody>
      </p:sp>
      <p:sp>
        <p:nvSpPr>
          <p:cNvPr id="27" name="Rettangolo 26">
            <a:extLst>
              <a:ext uri="{FF2B5EF4-FFF2-40B4-BE49-F238E27FC236}">
                <a16:creationId xmlns:a16="http://schemas.microsoft.com/office/drawing/2014/main" id="{788BB7B1-9A3C-408D-8BC3-F3CB719F392D}"/>
              </a:ext>
            </a:extLst>
          </p:cNvPr>
          <p:cNvSpPr/>
          <p:nvPr/>
        </p:nvSpPr>
        <p:spPr>
          <a:xfrm>
            <a:off x="1323111" y="6092102"/>
            <a:ext cx="1759527" cy="692728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Motor Driver</a:t>
            </a:r>
          </a:p>
        </p:txBody>
      </p:sp>
    </p:spTree>
    <p:extLst>
      <p:ext uri="{BB962C8B-B14F-4D97-AF65-F5344CB8AC3E}">
        <p14:creationId xmlns:p14="http://schemas.microsoft.com/office/powerpoint/2010/main" val="4456863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80BA2DD-B116-408C-8DC5-447AE172EF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92727"/>
          </a:xfrm>
        </p:spPr>
        <p:txBody>
          <a:bodyPr/>
          <a:lstStyle/>
          <a:p>
            <a:r>
              <a:rPr lang="it-IT" dirty="0"/>
              <a:t>Motor Driver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B83622D-4E4A-43CA-9E3C-DFC1BED222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176915"/>
            <a:ext cx="10489430" cy="416356"/>
          </a:xfrm>
        </p:spPr>
        <p:txBody>
          <a:bodyPr>
            <a:normAutofit/>
          </a:bodyPr>
          <a:lstStyle/>
          <a:p>
            <a:r>
              <a:rPr lang="it-IT" dirty="0"/>
              <a:t>I motori sono pilotati da 3 L298, i quali sono dei doppi ponti-H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C7D2C536-1BB7-4E24-A89D-98F53EF9A4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221" y="1593270"/>
            <a:ext cx="7158179" cy="3797287"/>
          </a:xfrm>
          <a:prstGeom prst="rect">
            <a:avLst/>
          </a:prstGeom>
        </p:spPr>
      </p:pic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4BF0D803-1F38-4956-B5C1-3BD08C24D090}"/>
              </a:ext>
            </a:extLst>
          </p:cNvPr>
          <p:cNvSpPr txBox="1">
            <a:spLocks/>
          </p:cNvSpPr>
          <p:nvPr/>
        </p:nvSpPr>
        <p:spPr>
          <a:xfrm>
            <a:off x="7835513" y="1593271"/>
            <a:ext cx="3742266" cy="37972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Ogni driver può erogare per ogni uscita 2 A (normalmente)</a:t>
            </a:r>
          </a:p>
          <a:p>
            <a:r>
              <a:rPr lang="it-IT" dirty="0"/>
              <a:t>Può gestire ogni chip 25 Watt</a:t>
            </a:r>
          </a:p>
          <a:p>
            <a:r>
              <a:rPr lang="it-IT" dirty="0"/>
              <a:t>Permette della lettura della corrente passante sul motore</a:t>
            </a:r>
          </a:p>
          <a:p>
            <a:r>
              <a:rPr lang="it-IT" dirty="0"/>
              <a:t>E’ resistente a forti disturbi sui segnali di controllo</a:t>
            </a:r>
          </a:p>
        </p:txBody>
      </p:sp>
      <p:sp>
        <p:nvSpPr>
          <p:cNvPr id="10" name="Ovale 9">
            <a:extLst>
              <a:ext uri="{FF2B5EF4-FFF2-40B4-BE49-F238E27FC236}">
                <a16:creationId xmlns:a16="http://schemas.microsoft.com/office/drawing/2014/main" id="{ED19CE41-C30C-4760-9FB9-FE24E6A15CFC}"/>
              </a:ext>
            </a:extLst>
          </p:cNvPr>
          <p:cNvSpPr/>
          <p:nvPr/>
        </p:nvSpPr>
        <p:spPr>
          <a:xfrm>
            <a:off x="1676400" y="4586995"/>
            <a:ext cx="1828799" cy="803562"/>
          </a:xfrm>
          <a:prstGeom prst="ellipse">
            <a:avLst/>
          </a:prstGeom>
          <a:noFill/>
          <a:ln w="7620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rgbClr val="FF0000"/>
              </a:solidFill>
            </a:endParaRPr>
          </a:p>
        </p:txBody>
      </p:sp>
      <p:sp>
        <p:nvSpPr>
          <p:cNvPr id="11" name="Ovale 10">
            <a:extLst>
              <a:ext uri="{FF2B5EF4-FFF2-40B4-BE49-F238E27FC236}">
                <a16:creationId xmlns:a16="http://schemas.microsoft.com/office/drawing/2014/main" id="{F94EAEBC-4413-421D-9CFB-415612804459}"/>
              </a:ext>
            </a:extLst>
          </p:cNvPr>
          <p:cNvSpPr/>
          <p:nvPr/>
        </p:nvSpPr>
        <p:spPr>
          <a:xfrm>
            <a:off x="5181600" y="4605452"/>
            <a:ext cx="1828799" cy="803562"/>
          </a:xfrm>
          <a:prstGeom prst="ellipse">
            <a:avLst/>
          </a:prstGeom>
          <a:noFill/>
          <a:ln w="7620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39624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1">
            <a:extLst>
              <a:ext uri="{FF2B5EF4-FFF2-40B4-BE49-F238E27FC236}">
                <a16:creationId xmlns:a16="http://schemas.microsoft.com/office/drawing/2014/main" id="{46001859-1AB1-44ED-9DA0-4837494554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134" y="279400"/>
            <a:ext cx="8596668" cy="692727"/>
          </a:xfrm>
        </p:spPr>
        <p:txBody>
          <a:bodyPr/>
          <a:lstStyle/>
          <a:p>
            <a:r>
              <a:rPr lang="it-IT" dirty="0"/>
              <a:t>Motor Drive Circuit</a:t>
            </a: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4C9E9B0D-F203-4012-99CA-2D3E905C0D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69660"/>
            <a:ext cx="12192000" cy="5229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217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DDEAFD1-8FA9-4CFB-A8B0-2EA334524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75855"/>
          </a:xfrm>
        </p:spPr>
        <p:txBody>
          <a:bodyPr/>
          <a:lstStyle/>
          <a:p>
            <a:r>
              <a:rPr lang="it-IT" dirty="0"/>
              <a:t>Sensore di Corrente: ACS712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96FF007B-9E0F-4524-B6AE-3C5EBDD98A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200" y="1385455"/>
            <a:ext cx="9054733" cy="3440247"/>
          </a:xfrm>
        </p:spPr>
      </p:pic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9768FB0E-AF31-4311-9687-0B5A3DB28272}"/>
              </a:ext>
            </a:extLst>
          </p:cNvPr>
          <p:cNvSpPr txBox="1">
            <a:spLocks/>
          </p:cNvSpPr>
          <p:nvPr/>
        </p:nvSpPr>
        <p:spPr>
          <a:xfrm>
            <a:off x="255799" y="4143086"/>
            <a:ext cx="4719869" cy="26589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Utilizza un </a:t>
            </a:r>
            <a:r>
              <a:rPr lang="it-IT" b="1" u="sng" dirty="0"/>
              <a:t>sensore Hall</a:t>
            </a:r>
            <a:r>
              <a:rPr lang="it-IT" b="1" dirty="0"/>
              <a:t> </a:t>
            </a:r>
            <a:r>
              <a:rPr lang="it-IT" dirty="0"/>
              <a:t>per misurare la corrente direttamente</a:t>
            </a:r>
          </a:p>
          <a:p>
            <a:r>
              <a:rPr lang="it-IT" dirty="0"/>
              <a:t>La resistenza interna è molto piccola (meno di 1.2 </a:t>
            </a:r>
            <a:r>
              <a:rPr lang="it-IT" dirty="0" err="1"/>
              <a:t>mΩ</a:t>
            </a:r>
            <a:r>
              <a:rPr lang="it-IT" dirty="0"/>
              <a:t>)</a:t>
            </a:r>
          </a:p>
          <a:p>
            <a:r>
              <a:rPr lang="it-IT" dirty="0"/>
              <a:t>Una sensibilità di uscita di 185 </a:t>
            </a:r>
            <a:r>
              <a:rPr lang="it-IT" dirty="0" err="1"/>
              <a:t>mV</a:t>
            </a:r>
            <a:r>
              <a:rPr lang="it-IT" dirty="0"/>
              <a:t>/A</a:t>
            </a:r>
          </a:p>
          <a:p>
            <a:r>
              <a:rPr lang="it-IT" dirty="0"/>
              <a:t>Disaccoppiamento elettrico tra corrente di potenza e lettura della corrente</a:t>
            </a:r>
          </a:p>
        </p:txBody>
      </p:sp>
    </p:spTree>
    <p:extLst>
      <p:ext uri="{BB962C8B-B14F-4D97-AF65-F5344CB8AC3E}">
        <p14:creationId xmlns:p14="http://schemas.microsoft.com/office/powerpoint/2010/main" val="24561732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FFAF2CB-05BC-4586-8494-222665CEF8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4227175" cy="651164"/>
          </a:xfrm>
        </p:spPr>
        <p:txBody>
          <a:bodyPr/>
          <a:lstStyle/>
          <a:p>
            <a:r>
              <a:rPr lang="it-IT" dirty="0"/>
              <a:t>Schema a blocchi: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77412B69-8126-49EE-9EC4-EEE65DFA67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260763"/>
            <a:ext cx="10241172" cy="5458691"/>
          </a:xfrm>
        </p:spPr>
      </p:pic>
    </p:spTree>
    <p:extLst>
      <p:ext uri="{BB962C8B-B14F-4D97-AF65-F5344CB8AC3E}">
        <p14:creationId xmlns:p14="http://schemas.microsoft.com/office/powerpoint/2010/main" val="21348439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249AE4A-128A-4E55-B3FB-D46BA2FB7D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28070"/>
            <a:ext cx="6416193" cy="660400"/>
          </a:xfrm>
        </p:spPr>
        <p:txBody>
          <a:bodyPr/>
          <a:lstStyle/>
          <a:p>
            <a:r>
              <a:rPr lang="it-IT" dirty="0"/>
              <a:t>Comportamento da Datasheet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7C1A2FAE-8244-4591-873E-DBC2264F23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0740" y="3036870"/>
            <a:ext cx="5317698" cy="3416621"/>
          </a:xfr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A029FBE9-B421-42C8-A99D-9170640A11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141" y="1464379"/>
            <a:ext cx="5089714" cy="3596730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16DE8E38-B5DB-4AFE-81F3-DBAB8DAAC0FF}"/>
              </a:ext>
            </a:extLst>
          </p:cNvPr>
          <p:cNvSpPr txBox="1"/>
          <p:nvPr/>
        </p:nvSpPr>
        <p:spPr>
          <a:xfrm>
            <a:off x="677334" y="5237018"/>
            <a:ext cx="43934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Notare la linearità al variare della temperatura</a:t>
            </a:r>
          </a:p>
          <a:p>
            <a:r>
              <a:rPr lang="it-IT" u="sng" dirty="0"/>
              <a:t>Nota bene</a:t>
            </a:r>
            <a:r>
              <a:rPr lang="it-IT" dirty="0"/>
              <a:t>: 0 A è a 2.5 V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133730D7-A3C5-413A-B31D-B55585564C64}"/>
                  </a:ext>
                </a:extLst>
              </p:cNvPr>
              <p:cNvSpPr txBox="1"/>
              <p:nvPr/>
            </p:nvSpPr>
            <p:spPr>
              <a:xfrm>
                <a:off x="5681397" y="1288470"/>
                <a:ext cx="2096471" cy="5575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𝑟𝑒𝑎𝑑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𝑟𝑒𝑓</m:t>
                              </m:r>
                            </m:sub>
                          </m:sSub>
                          <m:r>
                            <a:rPr lang="it-IT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𝐴𝐷𝐶</m:t>
                          </m:r>
                        </m:num>
                        <m:den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1024</m:t>
                          </m:r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0,185</m:t>
                          </m:r>
                        </m:den>
                      </m:f>
                    </m:oMath>
                  </m:oMathPara>
                </a14:m>
                <a:endParaRPr lang="it-IT" dirty="0"/>
              </a:p>
            </p:txBody>
          </p:sp>
        </mc:Choice>
        <mc:Fallback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133730D7-A3C5-413A-B31D-B55585564C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1397" y="1288470"/>
                <a:ext cx="2096471" cy="55758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69CDCA26-30AB-4299-9378-E8EBD6F9D3AD}"/>
                  </a:ext>
                </a:extLst>
              </p:cNvPr>
              <p:cNvSpPr txBox="1"/>
              <p:nvPr/>
            </p:nvSpPr>
            <p:spPr>
              <a:xfrm>
                <a:off x="5681397" y="1948870"/>
                <a:ext cx="2718949" cy="60407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𝐴𝐷𝐶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𝑟𝑒𝑎𝑑</m:t>
                              </m:r>
                            </m:sub>
                          </m:sSub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1024</m:t>
                          </m:r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0,185</m:t>
                          </m:r>
                        </m:num>
                        <m:den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𝑟𝑒𝑓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it-IT" dirty="0"/>
              </a:p>
            </p:txBody>
          </p:sp>
        </mc:Choice>
        <mc:Fallback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69CDCA26-30AB-4299-9378-E8EBD6F9D3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1397" y="1948870"/>
                <a:ext cx="2718949" cy="60407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BF7D13B0-B4C3-4FBF-828C-B40043F3899B}"/>
                  </a:ext>
                </a:extLst>
              </p:cNvPr>
              <p:cNvSpPr txBox="1"/>
              <p:nvPr/>
            </p:nvSpPr>
            <p:spPr>
              <a:xfrm>
                <a:off x="8772525" y="1288470"/>
                <a:ext cx="3171825" cy="1215141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it-IT" sz="1200" b="0" dirty="0"/>
                  <a:t>Leggenda: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2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it-IT" sz="1200" b="0" i="1" smtClean="0">
                              <a:latin typeface="Cambria Math" panose="02040503050406030204" pitchFamily="18" charset="0"/>
                            </a:rPr>
                            <m:t>𝑟𝑒𝑓</m:t>
                          </m:r>
                        </m:sub>
                      </m:sSub>
                      <m:r>
                        <a:rPr lang="it-IT" sz="1200" b="0" i="1" smtClean="0">
                          <a:latin typeface="Cambria Math" panose="02040503050406030204" pitchFamily="18" charset="0"/>
                        </a:rPr>
                        <m:t>≔</m:t>
                      </m:r>
                      <m:r>
                        <a:rPr lang="it-IT" sz="1200" b="0" i="1" smtClean="0">
                          <a:latin typeface="Cambria Math" panose="02040503050406030204" pitchFamily="18" charset="0"/>
                        </a:rPr>
                        <m:t>𝑣𝑜𝑙𝑡𝑎𝑔𝑔𝑖𝑜</m:t>
                      </m:r>
                      <m:r>
                        <a:rPr lang="it-IT" sz="1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sz="1200" b="0" i="1" smtClean="0">
                          <a:latin typeface="Cambria Math" panose="02040503050406030204" pitchFamily="18" charset="0"/>
                        </a:rPr>
                        <m:t>𝑑𝑖</m:t>
                      </m:r>
                      <m:r>
                        <a:rPr lang="it-IT" sz="1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sz="1200" b="0" i="1" smtClean="0">
                          <a:latin typeface="Cambria Math" panose="02040503050406030204" pitchFamily="18" charset="0"/>
                        </a:rPr>
                        <m:t>𝑟𝑖𝑓𝑒𝑟𝑖𝑚𝑒𝑛𝑡𝑜</m:t>
                      </m:r>
                      <m:r>
                        <a:rPr lang="it-IT" sz="1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sz="1200" b="0" i="1" smtClean="0">
                          <a:latin typeface="Cambria Math" panose="02040503050406030204" pitchFamily="18" charset="0"/>
                        </a:rPr>
                        <m:t>𝑑𝑒𝑙</m:t>
                      </m:r>
                      <m:sSup>
                        <m:sSupPr>
                          <m:ctrlPr>
                            <a:rPr lang="it-IT" sz="1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12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p>
                          <m:r>
                            <a:rPr lang="it-IT" sz="12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it-IT" sz="1200" b="0" i="1" smtClean="0">
                          <a:latin typeface="Cambria Math" panose="02040503050406030204" pitchFamily="18" charset="0"/>
                        </a:rPr>
                        <m:t>𝐴𝐷𝐶</m:t>
                      </m:r>
                    </m:oMath>
                  </m:oMathPara>
                </a14:m>
                <a:endParaRPr lang="it-IT" sz="12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it-IT" sz="1200" b="0" i="1" smtClean="0">
                          <a:latin typeface="Cambria Math" panose="02040503050406030204" pitchFamily="18" charset="0"/>
                        </a:rPr>
                        <m:t>𝐴𝐷𝐶</m:t>
                      </m:r>
                      <m:r>
                        <a:rPr lang="it-IT" sz="1200" b="0" i="1" smtClean="0">
                          <a:latin typeface="Cambria Math" panose="02040503050406030204" pitchFamily="18" charset="0"/>
                        </a:rPr>
                        <m:t>≔</m:t>
                      </m:r>
                      <m:r>
                        <a:rPr lang="it-IT" sz="1200" b="0" i="1" smtClean="0">
                          <a:latin typeface="Cambria Math" panose="02040503050406030204" pitchFamily="18" charset="0"/>
                        </a:rPr>
                        <m:t>𝑣𝑎𝑙𝑜𝑟𝑒</m:t>
                      </m:r>
                      <m:r>
                        <a:rPr lang="it-IT" sz="1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sz="1200" b="0" i="1" smtClean="0">
                          <a:latin typeface="Cambria Math" panose="02040503050406030204" pitchFamily="18" charset="0"/>
                        </a:rPr>
                        <m:t>𝑙𝑒𝑡𝑡𝑜</m:t>
                      </m:r>
                      <m:r>
                        <a:rPr lang="it-IT" sz="1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sz="1200" b="0" i="1" smtClean="0">
                          <a:latin typeface="Cambria Math" panose="02040503050406030204" pitchFamily="18" charset="0"/>
                        </a:rPr>
                        <m:t>𝑑𝑎𝑙</m:t>
                      </m:r>
                      <m:sSup>
                        <m:sSupPr>
                          <m:ctrlPr>
                            <a:rPr lang="it-IT" sz="1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12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p>
                          <m:r>
                            <a:rPr lang="it-IT" sz="12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it-IT" sz="1200" b="0" i="1" smtClean="0">
                          <a:latin typeface="Cambria Math" panose="02040503050406030204" pitchFamily="18" charset="0"/>
                        </a:rPr>
                        <m:t>𝐴𝐷𝐶</m:t>
                      </m:r>
                    </m:oMath>
                  </m:oMathPara>
                </a14:m>
                <a:endParaRPr lang="it-IT" sz="12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2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it-IT" sz="1200" b="0" i="1" smtClean="0">
                              <a:latin typeface="Cambria Math" panose="02040503050406030204" pitchFamily="18" charset="0"/>
                            </a:rPr>
                            <m:t>𝑟𝑒𝑎𝑑</m:t>
                          </m:r>
                        </m:sub>
                      </m:sSub>
                      <m:r>
                        <a:rPr lang="it-IT" sz="1200" b="0" i="1" smtClean="0">
                          <a:latin typeface="Cambria Math" panose="02040503050406030204" pitchFamily="18" charset="0"/>
                        </a:rPr>
                        <m:t>≔</m:t>
                      </m:r>
                      <m:r>
                        <a:rPr lang="it-IT" sz="1200" b="0" i="1" smtClean="0">
                          <a:latin typeface="Cambria Math" panose="02040503050406030204" pitchFamily="18" charset="0"/>
                        </a:rPr>
                        <m:t>𝑐𝑜𝑟𝑟𝑒𝑛𝑡𝑒</m:t>
                      </m:r>
                      <m:r>
                        <a:rPr lang="it-IT" sz="1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sz="1200" b="0" i="1" smtClean="0">
                          <a:latin typeface="Cambria Math" panose="02040503050406030204" pitchFamily="18" charset="0"/>
                        </a:rPr>
                        <m:t>𝑒𝑛𝑡𝑟𝑎𝑛𝑡𝑒</m:t>
                      </m:r>
                      <m:r>
                        <a:rPr lang="it-IT" sz="1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sz="1200" b="0" i="1" smtClean="0">
                          <a:latin typeface="Cambria Math" panose="02040503050406030204" pitchFamily="18" charset="0"/>
                        </a:rPr>
                        <m:t>𝑛𝑒𝑙</m:t>
                      </m:r>
                      <m:sSup>
                        <m:sSupPr>
                          <m:ctrlPr>
                            <a:rPr lang="it-IT" sz="1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12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p>
                          <m:r>
                            <a:rPr lang="it-IT" sz="12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it-IT" sz="1200" b="0" i="1" smtClean="0">
                          <a:latin typeface="Cambria Math" panose="02040503050406030204" pitchFamily="18" charset="0"/>
                        </a:rPr>
                        <m:t>𝐴𝐶𝑆</m:t>
                      </m:r>
                      <m:r>
                        <a:rPr lang="it-IT" sz="1200" b="0" i="1" smtClean="0">
                          <a:latin typeface="Cambria Math" panose="02040503050406030204" pitchFamily="18" charset="0"/>
                        </a:rPr>
                        <m:t>712</m:t>
                      </m:r>
                    </m:oMath>
                  </m:oMathPara>
                </a14:m>
                <a:endParaRPr lang="it-IT" sz="1200" dirty="0"/>
              </a:p>
              <a:p>
                <a:pPr/>
                <a:r>
                  <a:rPr lang="it-IT" sz="1200" dirty="0"/>
                  <a:t>0,185 è la sensibilità dell’ACS712</a:t>
                </a:r>
              </a:p>
              <a:p>
                <a:pPr/>
                <a:r>
                  <a:rPr lang="it-IT" sz="1200" dirty="0"/>
                  <a:t>1024 è il fondo scala di un ADC da 10 bit</a:t>
                </a:r>
              </a:p>
            </p:txBody>
          </p:sp>
        </mc:Choice>
        <mc:Fallback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BF7D13B0-B4C3-4FBF-828C-B40043F389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2525" y="1288470"/>
                <a:ext cx="3171825" cy="1215141"/>
              </a:xfrm>
              <a:prstGeom prst="rect">
                <a:avLst/>
              </a:prstGeom>
              <a:blipFill>
                <a:blip r:embed="rId6"/>
                <a:stretch>
                  <a:fillRect b="-197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9393207"/>
      </p:ext>
    </p:extLst>
  </p:cSld>
  <p:clrMapOvr>
    <a:masterClrMapping/>
  </p:clrMapOvr>
</p:sld>
</file>

<file path=ppt/theme/theme1.xml><?xml version="1.0" encoding="utf-8"?>
<a:theme xmlns:a="http://schemas.openxmlformats.org/drawingml/2006/main" name="Sfaccettatura">
  <a:themeElements>
    <a:clrScheme name="Sfaccettatura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Sfaccettatura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faccettatura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164</TotalTime>
  <Words>530</Words>
  <Application>Microsoft Office PowerPoint</Application>
  <PresentationFormat>Widescreen</PresentationFormat>
  <Paragraphs>82</Paragraphs>
  <Slides>27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27</vt:i4>
      </vt:variant>
    </vt:vector>
  </HeadingPairs>
  <TitlesOfParts>
    <vt:vector size="33" baseType="lpstr">
      <vt:lpstr>Arial</vt:lpstr>
      <vt:lpstr>Arial Rounded MT Bold</vt:lpstr>
      <vt:lpstr>Cambria Math</vt:lpstr>
      <vt:lpstr>Trebuchet MS</vt:lpstr>
      <vt:lpstr>Wingdings 3</vt:lpstr>
      <vt:lpstr>Sfaccettatura</vt:lpstr>
      <vt:lpstr>Controlli Automatici A.A. 2018-2019 Robot Antropomorfo </vt:lpstr>
      <vt:lpstr>Cosa abbiamo fatto:</vt:lpstr>
      <vt:lpstr>Hardware</vt:lpstr>
      <vt:lpstr>Hardware</vt:lpstr>
      <vt:lpstr>Motor Driver</vt:lpstr>
      <vt:lpstr>Motor Drive Circuit</vt:lpstr>
      <vt:lpstr>Sensore di Corrente: ACS712</vt:lpstr>
      <vt:lpstr>Schema a blocchi:</vt:lpstr>
      <vt:lpstr>Comportamento da Datasheet</vt:lpstr>
      <vt:lpstr>Alimentatore</vt:lpstr>
      <vt:lpstr>Connettore D-Sub50</vt:lpstr>
      <vt:lpstr>Software Arduino e Raspberry</vt:lpstr>
      <vt:lpstr>Software Arduino e Raspberry</vt:lpstr>
      <vt:lpstr>Software Arduino e Raspberry</vt:lpstr>
      <vt:lpstr>SPI</vt:lpstr>
      <vt:lpstr>Ma come funziona una comunicazione SPI?</vt:lpstr>
      <vt:lpstr>Ma come funziona una comunicazione SPI?</vt:lpstr>
      <vt:lpstr>Cosa è stato fatto sulla raspberry Pi?</vt:lpstr>
      <vt:lpstr>Encoder</vt:lpstr>
      <vt:lpstr>Lettura di corrente</vt:lpstr>
      <vt:lpstr>Setup permanenti</vt:lpstr>
      <vt:lpstr>Controllo motori</vt:lpstr>
      <vt:lpstr>Presentazione standard di PowerPoint</vt:lpstr>
      <vt:lpstr>Presentazione standard di PowerPoint</vt:lpstr>
      <vt:lpstr>pid</vt:lpstr>
      <vt:lpstr>francesco</vt:lpstr>
      <vt:lpstr>grafica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Controlli Automatici Robot Antropomorfo </dc:title>
  <dc:creator>nicolo del papa</dc:creator>
  <cp:lastModifiedBy>davide antonini</cp:lastModifiedBy>
  <cp:revision>23</cp:revision>
  <dcterms:created xsi:type="dcterms:W3CDTF">2019-04-17T14:08:39Z</dcterms:created>
  <dcterms:modified xsi:type="dcterms:W3CDTF">2019-04-23T16:43:08Z</dcterms:modified>
</cp:coreProperties>
</file>